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0"/>
  </p:notesMasterIdLst>
  <p:handoutMasterIdLst>
    <p:handoutMasterId r:id="rId21"/>
  </p:handoutMasterIdLst>
  <p:sldIdLst>
    <p:sldId id="271" r:id="rId6"/>
    <p:sldId id="272" r:id="rId7"/>
    <p:sldId id="277" r:id="rId8"/>
    <p:sldId id="275" r:id="rId9"/>
    <p:sldId id="283" r:id="rId10"/>
    <p:sldId id="288" r:id="rId11"/>
    <p:sldId id="278" r:id="rId12"/>
    <p:sldId id="279" r:id="rId13"/>
    <p:sldId id="280" r:id="rId14"/>
    <p:sldId id="281" r:id="rId15"/>
    <p:sldId id="282" r:id="rId16"/>
    <p:sldId id="285" r:id="rId17"/>
    <p:sldId id="286" r:id="rId18"/>
    <p:sldId id="28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BF5DC"/>
    <a:srgbClr val="CCFF33"/>
    <a:srgbClr val="93E9B6"/>
    <a:srgbClr val="156635"/>
    <a:srgbClr val="762123"/>
    <a:srgbClr val="EC821C"/>
    <a:srgbClr val="F6C798"/>
    <a:srgbClr val="E49C9E"/>
    <a:srgbClr val="15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89015" autoAdjust="0"/>
  </p:normalViewPr>
  <p:slideViewPr>
    <p:cSldViewPr>
      <p:cViewPr>
        <p:scale>
          <a:sx n="75" d="100"/>
          <a:sy n="75" d="100"/>
        </p:scale>
        <p:origin x="16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Sheet1!$D$13</c:f>
              <c:strCache>
                <c:ptCount val="1"/>
                <c:pt idx="0">
                  <c:v>Yes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Sheet1!$E$12:$H$12</c:f>
              <c:strCache>
                <c:ptCount val="4"/>
                <c:pt idx="0">
                  <c:v>Can list three energy rich foods</c:v>
                </c:pt>
                <c:pt idx="1">
                  <c:v>Can list three animal protein rich foods</c:v>
                </c:pt>
                <c:pt idx="2">
                  <c:v>Can list three vegetal protein rich foods</c:v>
                </c:pt>
                <c:pt idx="3">
                  <c:v>Can list three vitamin and mineral rich foods</c:v>
                </c:pt>
              </c:strCache>
            </c:strRef>
          </c:cat>
          <c:val>
            <c:numRef>
              <c:f>Sheet1!$E$13:$H$13</c:f>
              <c:numCache>
                <c:formatCode>General</c:formatCode>
                <c:ptCount val="4"/>
                <c:pt idx="0">
                  <c:v>91</c:v>
                </c:pt>
                <c:pt idx="1">
                  <c:v>92</c:v>
                </c:pt>
                <c:pt idx="2">
                  <c:v>74</c:v>
                </c:pt>
                <c:pt idx="3">
                  <c:v>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73-4D75-9E14-F5DF3AE80382}"/>
            </c:ext>
          </c:extLst>
        </c:ser>
        <c:ser>
          <c:idx val="1"/>
          <c:order val="1"/>
          <c:tx>
            <c:strRef>
              <c:f>Sheet1!$D$14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Sheet1!$E$12:$H$12</c:f>
              <c:strCache>
                <c:ptCount val="4"/>
                <c:pt idx="0">
                  <c:v>Can list three energy rich foods</c:v>
                </c:pt>
                <c:pt idx="1">
                  <c:v>Can list three animal protein rich foods</c:v>
                </c:pt>
                <c:pt idx="2">
                  <c:v>Can list three vegetal protein rich foods</c:v>
                </c:pt>
                <c:pt idx="3">
                  <c:v>Can list three vitamin and mineral rich foods</c:v>
                </c:pt>
              </c:strCache>
            </c:strRef>
          </c:cat>
          <c:val>
            <c:numRef>
              <c:f>Sheet1!$E$14:$H$14</c:f>
              <c:numCache>
                <c:formatCode>General</c:formatCode>
                <c:ptCount val="4"/>
                <c:pt idx="0">
                  <c:v>9</c:v>
                </c:pt>
                <c:pt idx="1">
                  <c:v>8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673-4D75-9E14-F5DF3AE80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03186640"/>
        <c:axId val="1603180656"/>
      </c:barChart>
      <c:catAx>
        <c:axId val="1603186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03180656"/>
        <c:crosses val="autoZero"/>
        <c:auto val="1"/>
        <c:lblAlgn val="ctr"/>
        <c:lblOffset val="100"/>
        <c:noMultiLvlLbl val="0"/>
      </c:catAx>
      <c:valAx>
        <c:axId val="1603180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03186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legendEntry>
      <c:layout>
        <c:manualLayout>
          <c:xMode val="edge"/>
          <c:yMode val="edge"/>
          <c:x val="0.11690069991251094"/>
          <c:y val="0.71213946715564669"/>
          <c:w val="0.29119849081364835"/>
          <c:h val="0.233066012296408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434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48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120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002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rré corné 4"/>
          <p:cNvSpPr/>
          <p:nvPr/>
        </p:nvSpPr>
        <p:spPr>
          <a:xfrm>
            <a:off x="76200" y="2286000"/>
            <a:ext cx="8991600" cy="1828800"/>
          </a:xfrm>
          <a:prstGeom prst="foldedCorner">
            <a:avLst/>
          </a:prstGeom>
          <a:solidFill>
            <a:srgbClr val="CBF5D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819400" y="4876800"/>
            <a:ext cx="4575175" cy="1219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+mn-lt"/>
              </a:rPr>
              <a:t>Dr</a:t>
            </a:r>
            <a:r>
              <a:rPr lang="en-US" dirty="0" smtClean="0">
                <a:latin typeface="+mn-lt"/>
              </a:rPr>
              <a:t> Caroline M. </a:t>
            </a:r>
            <a:r>
              <a:rPr lang="en-US" dirty="0" err="1" smtClean="0">
                <a:latin typeface="+mn-lt"/>
              </a:rPr>
              <a:t>Sobgui</a:t>
            </a:r>
            <a:endParaRPr lang="en-US" dirty="0" smtClean="0">
              <a:latin typeface="+mn-lt"/>
            </a:endParaRPr>
          </a:p>
          <a:p>
            <a:pPr>
              <a:lnSpc>
                <a:spcPts val="25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+mn-lt"/>
              </a:rPr>
              <a:t>World Vegetable Center</a:t>
            </a:r>
          </a:p>
          <a:p>
            <a:r>
              <a:rPr lang="en-US" i="1" dirty="0" smtClean="0">
                <a:latin typeface="+mn-lt"/>
              </a:rPr>
              <a:t>6-8 May 2018, Accra Ghana</a:t>
            </a:r>
            <a:endParaRPr lang="en-US" i="1" dirty="0">
              <a:latin typeface="+mn-lt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76200" y="2209800"/>
            <a:ext cx="8991600" cy="1143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4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12800" b="1" dirty="0" smtClean="0"/>
              <a:t>Sub-activity</a:t>
            </a:r>
            <a:r>
              <a:rPr lang="en-US" sz="12800" b="1" dirty="0"/>
              <a:t>:</a:t>
            </a:r>
          </a:p>
          <a:p>
            <a:pPr>
              <a:lnSpc>
                <a:spcPts val="4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12800" b="1" dirty="0"/>
              <a:t>Evaluation of nutrition-sensitive-agriculture options in Mali (MA2211-17)</a:t>
            </a:r>
            <a:endParaRPr lang="fr-FR" sz="128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180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0" y="1219200"/>
            <a:ext cx="9372600" cy="838200"/>
          </a:xfrm>
        </p:spPr>
        <p:txBody>
          <a:bodyPr>
            <a:noAutofit/>
          </a:bodyPr>
          <a:lstStyle/>
          <a:p>
            <a:r>
              <a:rPr lang="en-GB" sz="2400" dirty="0"/>
              <a:t>Consumption of some key food groups by children aged 6-59 months </a:t>
            </a:r>
            <a:r>
              <a:rPr lang="en-GB" sz="2400" dirty="0" smtClean="0"/>
              <a:t>in intervention </a:t>
            </a:r>
            <a:r>
              <a:rPr lang="en-GB" sz="2400" dirty="0"/>
              <a:t>communities </a:t>
            </a:r>
            <a:r>
              <a:rPr lang="en-GB" sz="2400" dirty="0" smtClean="0"/>
              <a:t>vs control </a:t>
            </a:r>
            <a:r>
              <a:rPr lang="en-GB" sz="2400" dirty="0"/>
              <a:t>communities</a:t>
            </a:r>
            <a:endParaRPr lang="fr-FR" sz="24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984687"/>
              </p:ext>
            </p:extLst>
          </p:nvPr>
        </p:nvGraphicFramePr>
        <p:xfrm>
          <a:off x="76201" y="2040156"/>
          <a:ext cx="9067799" cy="4817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1982"/>
                <a:gridCol w="1967482"/>
                <a:gridCol w="2224110"/>
                <a:gridCol w="1454225"/>
              </a:tblGrid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(%)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 (%)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value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33977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Vitamin A Rich vegetables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 (23)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 (22)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0.34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Green leafy vegetables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 (57)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 ((-)  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3802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Non-Vitamin A rich vegetables (other vegetables)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162 (51)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184 (48)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Vitamin A rich fruits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 (8)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 (12)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0.04*</a:t>
                      </a:r>
                      <a:endParaRPr lang="fr-FR" sz="24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3802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Non-Vitamin A rich fruits (other fruits)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 (17)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 (21)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 meats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(0.1)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 (6)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&lt;0.0001*</a:t>
                      </a:r>
                      <a:endParaRPr lang="fr-FR" sz="24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Flesh meats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(16)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 (19)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Eggs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(2)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 (12)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&lt;0.0001*</a:t>
                      </a:r>
                      <a:endParaRPr lang="fr-FR" sz="24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Fish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 (51)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207 (54)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</a:t>
                      </a:r>
                      <a:endParaRPr lang="fr-FR" sz="2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1914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Milk and milk products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 (56)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225 (58)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  <a:tr h="33977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Legumes, nuts and seeds </a:t>
                      </a:r>
                      <a:endParaRPr lang="fr-FR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 (30)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 (23)</a:t>
                      </a:r>
                      <a:endParaRPr lang="fr-F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ts val="25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0.03*</a:t>
                      </a:r>
                      <a:endParaRPr lang="fr-FR" sz="2400" kern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858" marR="528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607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1"/>
          <p:cNvGraphicFramePr>
            <a:graphicFrameLocks/>
          </p:cNvGraphicFramePr>
          <p:nvPr/>
        </p:nvGraphicFramePr>
        <p:xfrm>
          <a:off x="0" y="3810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15900" y="6019800"/>
            <a:ext cx="89154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Nutrition knowledge </a:t>
            </a:r>
            <a:r>
              <a:rPr lang="en-US" dirty="0" smtClean="0"/>
              <a:t>by </a:t>
            </a:r>
            <a:r>
              <a:rPr lang="en-US" dirty="0"/>
              <a:t>beneficiaries from </a:t>
            </a:r>
            <a:r>
              <a:rPr lang="en-US" dirty="0" err="1"/>
              <a:t>Sirakele</a:t>
            </a:r>
            <a:r>
              <a:rPr lang="en-US" dirty="0"/>
              <a:t> and </a:t>
            </a:r>
            <a:r>
              <a:rPr lang="en-US" dirty="0" err="1"/>
              <a:t>Mpessoba</a:t>
            </a:r>
            <a:r>
              <a:rPr lang="en-US" dirty="0"/>
              <a:t>, Mali; </a:t>
            </a:r>
            <a:r>
              <a:rPr lang="en-US" dirty="0" smtClean="0"/>
              <a:t>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93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124200" y="609600"/>
            <a:ext cx="7772400" cy="838200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52400" y="1713002"/>
            <a:ext cx="8763000" cy="5742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3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86% of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interviewed beneficiaries have established a vegetable 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garden</a:t>
            </a:r>
          </a:p>
          <a:p>
            <a:pPr marL="457200" indent="-457200" algn="just">
              <a:lnSpc>
                <a:spcPts val="23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 For 82</a:t>
            </a: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% of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them, </a:t>
            </a: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home garden production is mainly used to enrich household diet and only the surplus is to be sold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ts val="23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There was improvement of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health and 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behavior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pregnant women and young children are more healthy and the rate of malnutrition cases has decreased.</a:t>
            </a: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lnSpc>
                <a:spcPts val="23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There was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ignificant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reduction </a:t>
            </a: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use of therapeutic foods (RUTF) in </a:t>
            </a:r>
            <a:r>
              <a:rPr lang="en-US" sz="2800" dirty="0" err="1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Sirakélé</a:t>
            </a: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since 8 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months (confirmed by local </a:t>
            </a: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head of the health center of </a:t>
            </a:r>
            <a:r>
              <a:rPr lang="en-US" sz="2800" dirty="0" err="1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Sirakélé</a:t>
            </a:r>
            <a:r>
              <a:rPr lang="en-US" sz="28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lnSpc>
                <a:spcPts val="23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Behavior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change communication sessions and cooking 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demonstrations improved women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nutrition  </a:t>
            </a:r>
            <a:r>
              <a:rPr lang="en-US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practices</a:t>
            </a:r>
          </a:p>
        </p:txBody>
      </p:sp>
    </p:spTree>
    <p:extLst>
      <p:ext uri="{BB962C8B-B14F-4D97-AF65-F5344CB8AC3E}">
        <p14:creationId xmlns:p14="http://schemas.microsoft.com/office/powerpoint/2010/main" val="251477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2667000" y="838200"/>
            <a:ext cx="7772400" cy="838200"/>
          </a:xfrm>
        </p:spPr>
        <p:txBody>
          <a:bodyPr/>
          <a:lstStyle/>
          <a:p>
            <a:r>
              <a:rPr lang="fr-FR" dirty="0" smtClean="0"/>
              <a:t>Conclusion (</a:t>
            </a:r>
            <a:r>
              <a:rPr lang="fr-FR" smtClean="0"/>
              <a:t>Contd</a:t>
            </a:r>
            <a:r>
              <a:rPr lang="fr-FR" dirty="0" smtClean="0"/>
              <a:t>.)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5400" y="1676400"/>
            <a:ext cx="8915400" cy="497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Raise of awareness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on the integrated approach to tackle malnutrition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due to project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beneficiaries and community support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groups</a:t>
            </a:r>
          </a:p>
          <a:p>
            <a:pPr marL="457200" indent="-457200" algn="just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Decreased frequency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of visit to the health center for curative services </a:t>
            </a:r>
            <a:endParaRPr lang="en-US" sz="3200" dirty="0" smtClean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indent="-457200" algn="just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Increase of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number of visits by patients to the Center for preventive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treatments (antenatal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care, child growth monitoring, post natal care and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immunization)</a:t>
            </a:r>
          </a:p>
          <a:p>
            <a:pPr marL="457200" indent="-457200" algn="just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Training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tools in Bambara 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(counseling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cards and nutrition 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posters) were effective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 transfer the message from project staff to 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beneficiaries</a:t>
            </a:r>
            <a:endParaRPr lang="fr-FR" sz="2400" dirty="0">
              <a:solidFill>
                <a:srgbClr val="0000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0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897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458225"/>
              </p:ext>
            </p:extLst>
          </p:nvPr>
        </p:nvGraphicFramePr>
        <p:xfrm>
          <a:off x="0" y="762000"/>
          <a:ext cx="9133765" cy="615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7628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3248067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438905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80916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200" dirty="0"/>
                        <a:t>Outcome no._ </a:t>
                      </a:r>
                      <a:r>
                        <a:rPr lang="en-US" sz="120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_1.1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_1.1.1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349999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MA2211-17</a:t>
                      </a:r>
                      <a:endParaRPr lang="fr-FR" sz="4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Evaluation of nutrition-sensitive-agriculture options in Mali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197599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Location/sites </a:t>
                      </a:r>
                      <a:r>
                        <a:rPr lang="en-US" sz="1600" b="1" dirty="0" smtClean="0"/>
                        <a:t>for </a:t>
                      </a:r>
                      <a:r>
                        <a:rPr lang="en-US" sz="1600" b="1" dirty="0"/>
                        <a:t>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Mpessoba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Sirakélé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Sikasso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Region (Mali)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316656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April 2017 – 31 March 2018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78599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Deliverables achieved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home garden (nutrition garden) and monitoring_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Training in best nutrition practices and awareness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194889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S.I. domain and indicators for which data was collected – indicate metric and </a:t>
                      </a:r>
                      <a:r>
                        <a:rPr lang="en-US" sz="1600" b="1" dirty="0" smtClean="0"/>
                        <a:t>scale </a:t>
                      </a:r>
                      <a:r>
                        <a:rPr lang="en-US" sz="2000" b="1" dirty="0" smtClean="0"/>
                        <a:t>: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 of households cultivating these crops in Mali, 2018</a:t>
                      </a:r>
                      <a:r>
                        <a:rPr lang="en-GB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2000" dirty="0" smtClean="0">
                          <a:effectLst/>
                        </a:rPr>
                        <a:t> </a:t>
                      </a:r>
                      <a:endParaRPr lang="fr-F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Prevalence of stunting (6-23 months old) (%)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Second crop: African eggplant 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Prevalence of wasting (6-23 months old) (%)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Prevalence of children receiving a diet of minimum diversity (6-23 months old) (%)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adult with adequate knowledge on breastfeeding (%)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Fifth crop: Cowpea for leaves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Percentage of children exclusively breastfed (%) </a:t>
                      </a: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Indicator is Nutrition</a:t>
                      </a:r>
                      <a:endParaRPr lang="fr-F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adult with adequate knowledge on complementary feeding (%) </a:t>
                      </a: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Indicator is Equity in the Social domain</a:t>
                      </a:r>
                      <a:endParaRPr lang="fr-F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Timely introduction of complementary feeding (%)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b="1" dirty="0"/>
                        <a:t>Research team involved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Caroline M.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Sobgui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Honafing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Diarra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 Baptiste Tignegre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None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Alpha S.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Traore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 _ 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84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ts val="1700"/>
                        </a:lnSpc>
                        <a:buFont typeface="+mj-lt"/>
                        <a:buAutoNum type="arabicPeriod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 for social and behavior change will focus on dietary diversification and production and consumption of a large varieties of crops including cereals, legumes, tubers, fruits and also animal foods including poultry, eggs, small ruminants.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2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457200" y="1295400"/>
            <a:ext cx="8305800" cy="6858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Activities implemented</a:t>
            </a:r>
            <a:endParaRPr lang="fr-FR" sz="3600" dirty="0"/>
          </a:p>
        </p:txBody>
      </p:sp>
      <p:sp>
        <p:nvSpPr>
          <p:cNvPr id="3" name="Espace réservé du texte 1"/>
          <p:cNvSpPr txBox="1">
            <a:spLocks/>
          </p:cNvSpPr>
          <p:nvPr/>
        </p:nvSpPr>
        <p:spPr>
          <a:xfrm>
            <a:off x="228600" y="2120900"/>
            <a:ext cx="8763000" cy="472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571500">
              <a:buClr>
                <a:srgbClr val="0000FF"/>
              </a:buClr>
              <a:buSzPct val="60000"/>
              <a:buFont typeface="Wingdings" panose="05000000000000000000" pitchFamily="2" charset="2"/>
              <a:buChar char="ü"/>
            </a:pPr>
            <a:r>
              <a:rPr lang="en-US" sz="3600" dirty="0" smtClean="0"/>
              <a:t>Seed KITs distribution and implementation of home gardens</a:t>
            </a:r>
          </a:p>
          <a:p>
            <a:pPr marL="685800" indent="-571500">
              <a:buClr>
                <a:srgbClr val="0000FF"/>
              </a:buClr>
              <a:buSzPct val="60000"/>
              <a:buFont typeface="Wingdings" panose="05000000000000000000" pitchFamily="2" charset="2"/>
              <a:buChar char="ü"/>
            </a:pPr>
            <a:r>
              <a:rPr lang="en-US" sz="3600" dirty="0" smtClean="0"/>
              <a:t>Training on good practices on nutrition and home gardens</a:t>
            </a:r>
          </a:p>
          <a:p>
            <a:pPr marL="685800" indent="-571500">
              <a:buClr>
                <a:srgbClr val="0000FF"/>
              </a:buClr>
              <a:buSzPct val="60000"/>
              <a:buFont typeface="Wingdings" panose="05000000000000000000" pitchFamily="2" charset="2"/>
              <a:buChar char="ü"/>
            </a:pPr>
            <a:r>
              <a:rPr lang="en-GB" sz="3600" dirty="0"/>
              <a:t>Social and Behaviour Communication on nutrition and </a:t>
            </a:r>
            <a:r>
              <a:rPr lang="en-GB" sz="3600" dirty="0" smtClean="0"/>
              <a:t>health</a:t>
            </a:r>
          </a:p>
          <a:p>
            <a:pPr marL="685800" indent="-571500">
              <a:buClr>
                <a:srgbClr val="0000FF"/>
              </a:buClr>
              <a:buSzPct val="60000"/>
              <a:buFont typeface="Wingdings" panose="05000000000000000000" pitchFamily="2" charset="2"/>
              <a:buChar char="ü"/>
            </a:pPr>
            <a:r>
              <a:rPr lang="en-US" sz="3600" dirty="0"/>
              <a:t>Quantitative &amp; qualitative evaluation of </a:t>
            </a:r>
            <a:r>
              <a:rPr lang="en-US" sz="3600" dirty="0" smtClean="0"/>
              <a:t>the nutrition </a:t>
            </a:r>
            <a:r>
              <a:rPr lang="en-US" sz="3600" dirty="0"/>
              <a:t>component</a:t>
            </a:r>
            <a:endParaRPr lang="fr-FR" sz="3600" dirty="0"/>
          </a:p>
          <a:p>
            <a:endParaRPr lang="fr-FR" sz="3600" dirty="0"/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19855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81000" y="914400"/>
            <a:ext cx="8458200" cy="838200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 Production </a:t>
            </a:r>
            <a:r>
              <a:rPr lang="en-GB" dirty="0"/>
              <a:t>and distribution of vegetable seed kits</a:t>
            </a:r>
            <a:endParaRPr lang="fr-FR" dirty="0"/>
          </a:p>
          <a:p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5240" y="1371600"/>
          <a:ext cx="9144000" cy="5538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9075"/>
                <a:gridCol w="1115925"/>
                <a:gridCol w="746760"/>
                <a:gridCol w="899079"/>
                <a:gridCol w="946890"/>
                <a:gridCol w="867983"/>
                <a:gridCol w="1025798"/>
                <a:gridCol w="1104705"/>
                <a:gridCol w="1647785"/>
              </a:tblGrid>
              <a:tr h="678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Village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Neighbouring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Number of farmers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Okra (kg)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African eggplant (kg)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Tomato (kg)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Hot pepper (kg)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Amaranth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Sweet potato leaves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301752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err="1">
                          <a:effectLst/>
                        </a:rPr>
                        <a:t>M’pessoba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err="1">
                          <a:effectLst/>
                        </a:rPr>
                        <a:t>Lassanabougou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1335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2510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2477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348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353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887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err="1">
                          <a:effectLst/>
                        </a:rPr>
                        <a:t>Kamona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1359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1974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2375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315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399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823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err="1">
                          <a:effectLst/>
                        </a:rPr>
                        <a:t>Hamdalaye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37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1157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1955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2379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357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444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marR="58801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551940" algn="l"/>
                        </a:tabLst>
                      </a:pPr>
                      <a:r>
                        <a:rPr lang="en-GB" sz="2000">
                          <a:effectLst/>
                        </a:rPr>
                        <a:t>881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Dongolosso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36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1197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1773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2150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257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429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840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Sitiola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1071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1818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2258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310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499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741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8534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Drissabougou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1232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1783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2220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330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450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771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Sirakélé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Zérésso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1181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1662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2193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328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440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819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Blédjoula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1239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1545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2163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319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442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832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Zansoni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1252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1875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2316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329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445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836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Karaba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1249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1847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2367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362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409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856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Nianzésso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1670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1923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2250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360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469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799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457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err="1">
                          <a:effectLst/>
                        </a:rPr>
                        <a:t>Zibala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36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1333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1960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2474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435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455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775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  <a:tr h="27052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TOTAL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434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15275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22625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effectLst/>
                        </a:rPr>
                        <a:t>27622</a:t>
                      </a:r>
                      <a:endParaRPr lang="fr-FR" sz="2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4056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5234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/>
                        </a:rPr>
                        <a:t>9860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1" marR="4436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0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solidFill>
            <a:srgbClr val="92D050"/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2. </a:t>
            </a:r>
            <a:r>
              <a:rPr lang="en-GB" dirty="0"/>
              <a:t>Social and Behaviour Communication on nutrition and health</a:t>
            </a:r>
            <a:endParaRPr lang="fr-FR" dirty="0"/>
          </a:p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33400" y="2667000"/>
            <a:ext cx="7899400" cy="3817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Behaviour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communication on nutrition and health covered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 topics on infant and young child feeding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practices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534 beneficiaries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490 women were reached by nutrition activities</a:t>
            </a:r>
            <a:endParaRPr lang="fr-FR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9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457200" y="2971800"/>
            <a:ext cx="8305800" cy="12192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Quantitative &amp; qualitative evaluation of Nutrition component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963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219200" y="586289"/>
            <a:ext cx="73914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Quantitative </a:t>
            </a:r>
            <a:r>
              <a:rPr lang="fr-FR" sz="3600" dirty="0" err="1" smtClean="0"/>
              <a:t>evaluation</a:t>
            </a:r>
            <a:r>
              <a:rPr lang="fr-FR" sz="3600" dirty="0" smtClean="0"/>
              <a:t>: </a:t>
            </a:r>
            <a:r>
              <a:rPr lang="fr-FR" sz="3600" dirty="0" err="1" smtClean="0"/>
              <a:t>Methodology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38100" y="1398048"/>
            <a:ext cx="906780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It was </a:t>
            </a:r>
            <a:r>
              <a:rPr lang="en-GB" sz="2800" dirty="0"/>
              <a:t>a community based cross-sectional study conducted in </a:t>
            </a:r>
            <a:r>
              <a:rPr lang="en-GB" sz="2800" dirty="0" smtClean="0"/>
              <a:t>2 </a:t>
            </a:r>
            <a:r>
              <a:rPr lang="en-GB" sz="2800" dirty="0"/>
              <a:t>intervention communes and </a:t>
            </a:r>
            <a:r>
              <a:rPr lang="en-GB" sz="2800" dirty="0" smtClean="0"/>
              <a:t>2 </a:t>
            </a:r>
            <a:r>
              <a:rPr lang="en-GB" sz="2800" dirty="0"/>
              <a:t>control communes in </a:t>
            </a:r>
            <a:r>
              <a:rPr lang="fr-FR" sz="2800" dirty="0" err="1" smtClean="0"/>
              <a:t>Skasso</a:t>
            </a:r>
            <a:r>
              <a:rPr lang="fr-FR" sz="2800" dirty="0" smtClean="0"/>
              <a:t> </a:t>
            </a:r>
            <a:r>
              <a:rPr lang="fr-FR" sz="2800" dirty="0" err="1" smtClean="0"/>
              <a:t>Region</a:t>
            </a:r>
            <a:r>
              <a:rPr lang="fr-FR" sz="2800" dirty="0" smtClean="0"/>
              <a:t>, Mali (</a:t>
            </a:r>
            <a:r>
              <a:rPr lang="fr-FR" sz="2800" dirty="0" err="1" smtClean="0"/>
              <a:t>Feb</a:t>
            </a:r>
            <a:r>
              <a:rPr lang="fr-FR" sz="2800" dirty="0" smtClean="0"/>
              <a:t>. 2018)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" y="3046439"/>
            <a:ext cx="90678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803 </a:t>
            </a:r>
            <a:r>
              <a:rPr lang="en-GB" sz="2800" dirty="0" smtClean="0"/>
              <a:t>households/women </a:t>
            </a:r>
            <a:r>
              <a:rPr lang="en-GB" sz="2800" dirty="0"/>
              <a:t>at child bearing </a:t>
            </a:r>
            <a:r>
              <a:rPr lang="en-GB" sz="2800" dirty="0" smtClean="0"/>
              <a:t>age were targeted 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933450" y="3923118"/>
            <a:ext cx="6934200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A structured interviewer-administered questionnaire was </a:t>
            </a:r>
            <a:r>
              <a:rPr lang="en-GB" sz="2800" dirty="0" smtClean="0"/>
              <a:t>used. </a:t>
            </a:r>
            <a:endParaRPr lang="fr-FR" sz="2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09600" y="5131457"/>
            <a:ext cx="762000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D</a:t>
            </a:r>
            <a:r>
              <a:rPr lang="en-GB" sz="2800" dirty="0" smtClean="0"/>
              <a:t>ata collected from mothers and heads of household on vegetable production, women dietary diversity and food security. </a:t>
            </a:r>
            <a:endParaRPr lang="fr-FR" sz="2800" dirty="0"/>
          </a:p>
        </p:txBody>
      </p:sp>
      <p:sp>
        <p:nvSpPr>
          <p:cNvPr id="14" name="Flèche vers le bas 13"/>
          <p:cNvSpPr/>
          <p:nvPr/>
        </p:nvSpPr>
        <p:spPr>
          <a:xfrm>
            <a:off x="4381500" y="2753670"/>
            <a:ext cx="114300" cy="2862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>
            <a:off x="4438650" y="4877225"/>
            <a:ext cx="114300" cy="2862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4381500" y="3636888"/>
            <a:ext cx="114300" cy="2862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3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0" y="1295400"/>
            <a:ext cx="9347200" cy="838200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spcBef>
                <a:spcPts val="0"/>
              </a:spcBef>
            </a:pPr>
            <a:r>
              <a:rPr lang="en-GB" sz="2800" dirty="0"/>
              <a:t>Consumption of some key food groups by women </a:t>
            </a:r>
            <a:r>
              <a:rPr lang="en-GB" sz="2800" dirty="0" smtClean="0"/>
              <a:t>in  intervention Communities </a:t>
            </a:r>
            <a:r>
              <a:rPr lang="en-GB" sz="2800" i="1" dirty="0" smtClean="0"/>
              <a:t>vs</a:t>
            </a:r>
            <a:r>
              <a:rPr lang="en-GB" sz="2800" dirty="0" smtClean="0"/>
              <a:t> non intervention Com.</a:t>
            </a:r>
            <a:endParaRPr lang="fr-FR" sz="28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696145"/>
              </p:ext>
            </p:extLst>
          </p:nvPr>
        </p:nvGraphicFramePr>
        <p:xfrm>
          <a:off x="38100" y="2154938"/>
          <a:ext cx="8991600" cy="4703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4300"/>
                <a:gridCol w="1752600"/>
                <a:gridCol w="2209800"/>
                <a:gridCol w="1104900"/>
              </a:tblGrid>
              <a:tr h="309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Variables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Control (%)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Intervention (%)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P value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Vitamin A Rich vegetables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83 (25)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96 (24)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0.36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Green leafy vegetables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228 (68)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285 (70) 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0.35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61975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Non-Vitamin A rich vegetables (other vegetables)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209 (62)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293 (71)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FF"/>
                          </a:solidFill>
                          <a:effectLst/>
                        </a:rPr>
                        <a:t>0.005*</a:t>
                      </a:r>
                      <a:endParaRPr lang="fr-F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Vitamin A rich fruits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33 (9)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54 (13)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0.09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61975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Non-Vitamin A rich fruits (other fruits)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62 (19)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101 (25)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FF"/>
                          </a:solidFill>
                          <a:effectLst/>
                        </a:rPr>
                        <a:t>0.02*</a:t>
                      </a:r>
                      <a:endParaRPr lang="fr-F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Organ meats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9 (3)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19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0.11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Flesh meats</a:t>
                      </a:r>
                      <a:endParaRPr lang="fr-FR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73 (22)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101 (25)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0.20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Eggs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12 (4)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39 (9)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FF"/>
                          </a:solidFill>
                          <a:effectLst/>
                        </a:rPr>
                        <a:t>0.001*</a:t>
                      </a:r>
                      <a:endParaRPr lang="fr-F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Fish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194 (58)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269 (66)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FF"/>
                          </a:solidFill>
                          <a:effectLst/>
                        </a:rPr>
                        <a:t>0.02*</a:t>
                      </a:r>
                      <a:endParaRPr lang="fr-FR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Milk and milk products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174 (52)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236 (57)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0.07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Nuts and seeds 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92 (27)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128 (31)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0.15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  <a:tr h="30988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Legumes and pulses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161 (48)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>
                          <a:effectLst/>
                        </a:rPr>
                        <a:t>207 (51)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0.27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54" marR="617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54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219200" y="586289"/>
            <a:ext cx="73914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Qualitative </a:t>
            </a:r>
            <a:r>
              <a:rPr lang="fr-FR" sz="3600" dirty="0" err="1" smtClean="0"/>
              <a:t>evaluation</a:t>
            </a:r>
            <a:r>
              <a:rPr lang="fr-FR" sz="3600" dirty="0" smtClean="0"/>
              <a:t>: </a:t>
            </a:r>
            <a:r>
              <a:rPr lang="fr-FR" sz="3600" dirty="0" err="1" smtClean="0"/>
              <a:t>Methodology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76200" y="1278786"/>
            <a:ext cx="9067800" cy="13893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GB" sz="2800" dirty="0" smtClean="0">
                <a:solidFill>
                  <a:srgbClr val="0000FF"/>
                </a:solidFill>
              </a:rPr>
              <a:t>Objective: </a:t>
            </a:r>
            <a:r>
              <a:rPr lang="en-GB" sz="2800" dirty="0" smtClean="0"/>
              <a:t>Understand the </a:t>
            </a:r>
            <a:r>
              <a:rPr lang="en-GB" sz="2800" dirty="0"/>
              <a:t>impact of the project on knowledge attitude and practices of target communities as related to infant and young child feeding practices and health practices and the adequacy of the communication </a:t>
            </a:r>
            <a:r>
              <a:rPr lang="en-GB" sz="2800" dirty="0" smtClean="0"/>
              <a:t>strategy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2948676"/>
            <a:ext cx="9144000" cy="2336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GB" sz="2800" dirty="0">
                <a:solidFill>
                  <a:srgbClr val="0000FF"/>
                </a:solidFill>
              </a:rPr>
              <a:t>Methodology</a:t>
            </a:r>
            <a:r>
              <a:rPr lang="en-GB" sz="2800" dirty="0"/>
              <a:t>: </a:t>
            </a:r>
            <a:endParaRPr lang="en-GB" sz="2800" dirty="0" smtClean="0"/>
          </a:p>
          <a:p>
            <a:pPr>
              <a:lnSpc>
                <a:spcPts val="2500"/>
              </a:lnSpc>
            </a:pPr>
            <a:r>
              <a:rPr lang="en-GB" sz="2800" dirty="0" smtClean="0"/>
              <a:t>- Focus group discussions and semi-structured individual interviews were conducted with beneficiaries who received training in vegetable production and participated to nutrition and health </a:t>
            </a:r>
            <a:r>
              <a:rPr lang="en-GB" sz="2800" dirty="0" err="1" smtClean="0"/>
              <a:t>behavior</a:t>
            </a:r>
            <a:r>
              <a:rPr lang="en-GB" sz="2800" dirty="0" smtClean="0"/>
              <a:t> change communication</a:t>
            </a:r>
          </a:p>
          <a:p>
            <a:pPr>
              <a:lnSpc>
                <a:spcPts val="2500"/>
              </a:lnSpc>
            </a:pPr>
            <a:r>
              <a:rPr lang="en-GB" sz="2800" dirty="0" smtClean="0"/>
              <a:t>- </a:t>
            </a:r>
            <a:r>
              <a:rPr lang="en-GB" sz="2800" dirty="0"/>
              <a:t>Participants </a:t>
            </a:r>
            <a:r>
              <a:rPr lang="en-GB" sz="2800" dirty="0"/>
              <a:t>were randomly selected from beneficiaries who were </a:t>
            </a:r>
            <a:r>
              <a:rPr lang="en-GB" sz="2800" dirty="0"/>
              <a:t>available</a:t>
            </a:r>
            <a:endParaRPr lang="fr-FR" sz="2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62000" y="5565748"/>
            <a:ext cx="7620000" cy="10687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GB" sz="2800" dirty="0"/>
              <a:t>Discussion and interview transcripts were </a:t>
            </a:r>
            <a:r>
              <a:rPr lang="en-GB" sz="2800" dirty="0" err="1"/>
              <a:t>analyzed</a:t>
            </a:r>
            <a:r>
              <a:rPr lang="en-GB" sz="2800" dirty="0"/>
              <a:t> using content thematic analysis and data analyses was done using SPSS software</a:t>
            </a:r>
            <a:endParaRPr lang="fr-FR" sz="2800" dirty="0"/>
          </a:p>
        </p:txBody>
      </p:sp>
      <p:sp>
        <p:nvSpPr>
          <p:cNvPr id="15" name="Flèche vers le bas 14"/>
          <p:cNvSpPr/>
          <p:nvPr/>
        </p:nvSpPr>
        <p:spPr>
          <a:xfrm>
            <a:off x="4457700" y="5231949"/>
            <a:ext cx="114300" cy="2862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4400550" y="2741730"/>
            <a:ext cx="114300" cy="2862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01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9f5e9607-a28b-487e-b093-da60e75ee109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7128</TotalTime>
  <Words>1124</Words>
  <Application>Microsoft Office PowerPoint</Application>
  <PresentationFormat>Affichage à l'écran (4:3)</PresentationFormat>
  <Paragraphs>287</Paragraphs>
  <Slides>14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Jean-Baptiste De La Salle Tignegre</cp:lastModifiedBy>
  <cp:revision>81</cp:revision>
  <cp:lastPrinted>2011-10-06T11:45:23Z</cp:lastPrinted>
  <dcterms:created xsi:type="dcterms:W3CDTF">2018-05-19T10:21:56Z</dcterms:created>
  <dcterms:modified xsi:type="dcterms:W3CDTF">2018-06-06T02:50:47Z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